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slide" Target="slides/slide25.xml"/><Relationship Id="rId5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D4E205D-6E91-4300-BC37-0F40B2DEB5F8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6640" cy="376092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A74336E1-BE1A-4382-A333-CE0DAD75A027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71B0422E-294C-46B9-808A-076F5ED329E0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2FC55963-3E15-4D8A-A907-B9D3A3094848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693120" cy="376128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9804B3DA-BC13-4683-A98F-41F81A602861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6640" cy="376092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06760" cy="45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4399200" y="9555480"/>
            <a:ext cx="33620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</a:pPr>
            <a:fld id="{324BAEB5-BC2A-4244-AC71-8B435242BA36}" type="slidenum">
              <a:rPr b="0" lang="de-DE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A11DE75-7ECF-4D81-82A7-8446F59E7C3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EB570E9-41CD-46C3-80A3-0C4655704F1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05B796F-EFF4-4196-B5CE-7DA1747915E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B37E57B-AB63-49EC-BD0A-9144EA4F7EC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064004F-47E3-4972-AD2C-FC5E9B4783D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5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2781B55-927D-47C6-A897-79B7D2624BF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89A3F88-D2E2-404F-937B-C6129325163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19660216-AFDC-4161-94B7-0E360BBB598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B49B777F-4CFC-4872-B345-51DD8629EAE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8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4D63F9E4-B1A5-41F3-A412-2AF4BE1D7B5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B655A90-4DFF-4A2C-891C-B74DD6E99FC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8F6FCDE-AD83-4935-ACFF-78F220ABC83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291F505-2938-4264-9A9D-CC07D056035A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137858F-87BC-4260-8E56-F6DF9B1E0F4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9EA6B2E-B07E-4647-AA84-4481629DB7E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2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CA509DBB-5119-430A-A325-D0A001CDA41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2444924-793D-4C36-9A60-34C09F17A6A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3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2E40B73-C664-463A-9950-8330DC2260D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DC76ECC3-864A-4DE2-9B02-327EEBB45D6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20CC27E-D1C5-4BE5-B173-8C23C2B23D9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AEDFB8EA-4C60-465E-B32B-ADADB300B3A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9F7A4E34-BAA3-477E-8974-C877BA2ADCA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5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750639B-2F61-45A9-A66E-3537512D432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3D6BC31-303C-4D35-A1F0-60B9DDD1B06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6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750D672F-FE58-4CC0-8BEB-4A0809ECD3D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3C8F2072-C5B4-4DAC-A46A-A9C542BD80B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5C8ED0E-768B-47A8-AAAD-DB19689A6A6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F85A1AEE-0325-4D97-89B0-3235374C594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6CE9418B-C3D3-4672-A614-334FE32EFAF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3C4CAE1-ECEB-49A3-A529-3BFE67EF91A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9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2F4A10A4-BE00-4348-B917-A4DF18B15088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4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90FDABD-5450-4B7F-BFA9-78B42137F5C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55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54721833-C5BF-4CF9-B740-930DF8F3181F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E785F3C1-EB71-493F-9B42-80E0CA305E4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03752750-C7BB-4B78-87FA-F078BD5FC28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9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5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fld id="{80C031D0-59A6-4EFF-B733-53718D333D4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83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ltg.etce-lab.de/" TargetMode="External"/><Relationship Id="rId2" Type="http://schemas.openxmlformats.org/officeDocument/2006/relationships/hyperlink" Target="https://studip.tu-clausthal.de/dispatch.php/course/details?sem_id=8f1fd9dc300c043b645286586663cd54&amp;again=yes" TargetMode="External"/><Relationship Id="rId3" Type="http://schemas.openxmlformats.org/officeDocument/2006/relationships/hyperlink" Target="https://github.com/ETCE-LAB/teaching-material" TargetMode="External"/><Relationship Id="rId4" Type="http://schemas.openxmlformats.org/officeDocument/2006/relationships/hyperlink" Target="mailto:etce-ltg@tu-clausthal.de" TargetMode="External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mailto:etce-ltg@tu-clausthal.de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rooms/ben-aoi-v9o-q7r/join" TargetMode="External"/><Relationship Id="rId2" Type="http://schemas.openxmlformats.org/officeDocument/2006/relationships/hyperlink" Target="https://webconf.tu-clausthal.de/rooms/ben-aoi-v9o-q7r/join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tucloud.tu-clausthal.de/index.php/s/KGQqI0R6VoPwtNY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limateuniversity.fi/" TargetMode="External"/><Relationship Id="rId2" Type="http://schemas.openxmlformats.org/officeDocument/2006/relationships/hyperlink" Target="https://media.ccc.de/v/bub2018-207-circular_society#t=0" TargetMode="External"/><Relationship Id="rId3" Type="http://schemas.openxmlformats.org/officeDocument/2006/relationships/hyperlink" Target="https://media.ccc.de/v/36c3-11008-server_infrastructure_for_global_rebellion" TargetMode="External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etce-lab.de/" TargetMode="External"/><Relationship Id="rId2" Type="http://schemas.openxmlformats.org/officeDocument/2006/relationships/hyperlink" Target="https://www.zdf.de/dokumentation/planet-e/planet-e-roboter-als-retter-100.html" TargetMode="External"/><Relationship Id="rId3" Type="http://schemas.openxmlformats.org/officeDocument/2006/relationships/hyperlink" Target="https://www.youtube.com/watch?v=3QO1stC4fvs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mailto:MOOC@Home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27400" y="1412640"/>
            <a:ext cx="10360080" cy="11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27400" y="2852640"/>
            <a:ext cx="10360080" cy="236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0: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Nelly Nicaise Nyeck Mbialeu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5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240000" y="2520000"/>
            <a:ext cx="6839640" cy="25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FLIPPED CLASSROOM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35520" y="7718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website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News and updates: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Everyone: Please join the public Matrix room by using this Link: https://matrix.to/#/#public--LTG-Course-SS23:matrix.org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share news and updates here and you will also have the chance to ask questions to us and your fellow students.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CLZ students + DigiTec will additionally receive information via StudIP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0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will be uploaded to Github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Star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Please report bugs ;)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recordings will be available on StudIP and on Github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4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←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</a:t>
            </a:r>
            <a:r>
              <a:rPr b="1" lang="en-US" sz="1800" spc="-1" strike="noStrike" u="sng">
                <a:solidFill>
                  <a:srgbClr val="c9211e"/>
                </a:solidFill>
                <a:uFillTx/>
                <a:latin typeface="DejaVu Sans"/>
                <a:ea typeface="DejaVu Sans"/>
              </a:rPr>
              <a:t>only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respond to emails written to this specific email address!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5"/>
          <a:stretch/>
        </p:blipFill>
        <p:spPr>
          <a:xfrm>
            <a:off x="8471880" y="1184400"/>
            <a:ext cx="1612800" cy="16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71840"/>
            <a:ext cx="10744200" cy="9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- Asynchronous Learning &amp; MOOC content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602720"/>
            <a:ext cx="10744200" cy="46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assive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pen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nline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ourse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Remote and (often) asynchronous online courses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just for students enrolled in a specific university, but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ideally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open for everybody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Usually consist of pre-recorded lectures, interactive content and online quizzes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of you might have visited MOOC on platforms such as edX, LinkedIn Learning, Coursera, Udacity, etc. before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636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currently developing a MOOC for the Limits to Growth Lecture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will be a test run for this asynchronous and digital learning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very happy about any feedback you can give us to improve the course further! Just write us an email: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etce-ltg@tu-clausthal.de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718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Organization – Asynchronous Learning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35520" y="1377720"/>
            <a:ext cx="1074420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semester we will include asynchronous learning for some of the lectures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Consisting of short pre-recorded videos and interactive content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get further information about these two sessions during the semester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find the lecture videos on the course website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Rechteck: abgerundete Ecken 4"/>
          <p:cNvSpPr/>
          <p:nvPr/>
        </p:nvSpPr>
        <p:spPr>
          <a:xfrm>
            <a:off x="8617680" y="3367080"/>
            <a:ext cx="2288880" cy="2920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7933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The MOOC lectures will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not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 be live lectures. Instead, you will find pre-recorded videos and other content on our website.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80000" y="3600000"/>
            <a:ext cx="8254800" cy="21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Dates/Times/Locations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Lecture: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1:15 pm to 2:45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05.02.2025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Exercise / Q&amp;A: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Wednesday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3:00 pm to 4:00 pm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(Berlin time) – 30.10.2024 to 12.02.2025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132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Location: Goslar Gotec (Am Stollen 19 C, 38640 Goslar, Germany) or via BigBlueButton (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work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group submissions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Submission of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exercise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mandatory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pass by submitting an exercise – even if it is an empty page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will receive feedback on your submission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= learning feedback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Some exercises require you to submit your work. All such exercises should be submitted the following link, using password “LTG2425”: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ff"/>
                </a:solidFill>
                <a:latin typeface="DejaVu Sans"/>
                <a:ea typeface="DejaVu Sans"/>
                <a:hlinkClick r:id="rId1"/>
              </a:rPr>
              <a:t>https://tucloud.tu-clausthal.de/index.php/s/KGQqI0R6VoPwtNY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6480"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do not accept email submissions, please use the file drop link to upload your submissions.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8c4f"/>
                </a:solidFill>
                <a:latin typeface="DejaVu Sans"/>
                <a:ea typeface="DejaVu Sans"/>
              </a:rPr>
              <a:t>Important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: Always include your full name, your student email address and your student ID, so that we can track your submission.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6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7"/>
          <p:cNvSpPr/>
          <p:nvPr/>
        </p:nvSpPr>
        <p:spPr>
          <a:xfrm>
            <a:off x="335520" y="126828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1: Enter the password, “LTG2425”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6400800" y="2057400"/>
            <a:ext cx="4561920" cy="355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9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10"/>
          <p:cNvSpPr/>
          <p:nvPr/>
        </p:nvSpPr>
        <p:spPr>
          <a:xfrm>
            <a:off x="335520" y="1268280"/>
            <a:ext cx="596448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2: Upload a file, e.g. “E01-My_Name.pdf”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Once you upload a file, you cannot delete it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Unless otherwise specified, we only accept PDF files.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Ensure that your full name, and the exercise is mentioned in the filename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inside the PDF file itself. 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DejaVu Sans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addition, please include your student email address in the pdf file.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11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960" cy="36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2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13"/>
          <p:cNvSpPr/>
          <p:nvPr/>
        </p:nvSpPr>
        <p:spPr>
          <a:xfrm>
            <a:off x="335520" y="1268280"/>
            <a:ext cx="560448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Step 3: If your exercise was successfully uploaded,it will be visible. Please do not upload duplicates.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etc. follow on the next slides (Examination)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14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 Instructions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6378120" y="1828800"/>
            <a:ext cx="4701960" cy="3667320"/>
          </a:xfrm>
          <a:prstGeom prst="rect">
            <a:avLst/>
          </a:prstGeom>
          <a:ln w="0">
            <a:noFill/>
          </a:ln>
        </p:spPr>
      </p:pic>
      <p:sp>
        <p:nvSpPr>
          <p:cNvPr id="371" name=""/>
          <p:cNvSpPr/>
          <p:nvPr/>
        </p:nvSpPr>
        <p:spPr>
          <a:xfrm>
            <a:off x="6400800" y="4451400"/>
            <a:ext cx="1707840" cy="228240"/>
          </a:xfrm>
          <a:prstGeom prst="rightArrow">
            <a:avLst>
              <a:gd name="adj1" fmla="val 42453"/>
              <a:gd name="adj2" fmla="val 132226"/>
            </a:avLst>
          </a:prstGeom>
          <a:solidFill>
            <a:srgbClr val="008c4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ffffff"/>
                </a:highlight>
                <a:latin typeface="DejaVu Sans"/>
                <a:ea typeface="DejaVu Sans"/>
              </a:rPr>
              <a:t> → You do not have to register as a guest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35520" y="1268280"/>
            <a:ext cx="107384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5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Examination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16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Prerequisite for admission to the final exam (all criteria have to be fulfilled):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Heading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all exercises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exam: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DejaVu Sans"/>
              <a:buChar char="—"/>
            </a:pP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likely on the 19.02.25 - 21.02.25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Either written exam (120min)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oral examination (20-25min)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lvl="1" marL="744120" indent="-2804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albaum Text"/>
              <a:buChar char="—"/>
            </a:pP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Note for external students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You do not have to register as a guest student at TU Clausthal! You pass the exam and get a written confirmation from us which you can present to your local examination office.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35520" y="126828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Slides with the self-study star indicate optional/additional study material that is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mandatory but could be helpful or interesting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6285600" y="2132640"/>
            <a:ext cx="513720" cy="493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4089960" y="2247480"/>
            <a:ext cx="2282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Self-Study Star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course is not based on a single book and you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need to buy a book to pass the exam.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Limits to Growth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(1972).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Donella H. Meadows, Jorgen Randers, and Dennis L. Meadows.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Limits To Growth: The 30-Year Update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(2004).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Baccini et al.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Metabolism of the Anthroposphere: Analysis, Evaluation, Design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(2012).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Walter R. Stahel.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Circular Economy: A User's Guide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XR.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is not a Drill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Brian Arthur.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Technology: What It Is and How it Evolves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(2011).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Wallace-Wells.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Uninhabitable Earth, Annotated Edition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James Lawrence Powell.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2084 Report: An Oral History of the Great Warming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(2020).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Rutger Bregman.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Utopia for Realists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(2017).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Literature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(German) Stefan Rahmstorf, Hans Joachim Schellnhuber.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Der Klimawandel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(2019).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David Archer, Stefan Rahmstorf.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Climate Crisis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(2010).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Gabrielle Walker, David King.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Hot Topic: How to Tackle Global Warming and Still Keep the Lights 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(2008).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Further Resources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35520" y="1268640"/>
            <a:ext cx="10740960" cy="50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University – Teaching and learning for a sustainable future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8640" defTabSz="914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Server Infrastructure for a Global Rebellion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35520" y="1268640"/>
            <a:ext cx="10744200" cy="50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9" name="Group 1"/>
          <p:cNvGrpSpPr/>
          <p:nvPr/>
        </p:nvGrpSpPr>
        <p:grpSpPr>
          <a:xfrm>
            <a:off x="346680" y="2417760"/>
            <a:ext cx="3631680" cy="2915280"/>
            <a:chOff x="346680" y="2417760"/>
            <a:chExt cx="3631680" cy="2915280"/>
          </a:xfrm>
        </p:grpSpPr>
        <p:pic>
          <p:nvPicPr>
            <p:cNvPr id="320" name="Grafik 2" descr=""/>
            <p:cNvPicPr/>
            <p:nvPr/>
          </p:nvPicPr>
          <p:blipFill>
            <a:blip r:embed="rId1"/>
            <a:stretch/>
          </p:blipFill>
          <p:spPr>
            <a:xfrm>
              <a:off x="1411200" y="2417760"/>
              <a:ext cx="1467000" cy="216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CustomShape 2"/>
            <p:cNvSpPr/>
            <p:nvPr/>
          </p:nvSpPr>
          <p:spPr>
            <a:xfrm>
              <a:off x="346680" y="4659840"/>
              <a:ext cx="363168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Prof. Dr. Benjamin Leiding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benjamin.leiding@tu-clausthal.de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2" name="Group 2"/>
          <p:cNvGrpSpPr/>
          <p:nvPr/>
        </p:nvGrpSpPr>
        <p:grpSpPr>
          <a:xfrm>
            <a:off x="3659400" y="4659840"/>
            <a:ext cx="3631680" cy="673200"/>
            <a:chOff x="3659400" y="4659840"/>
            <a:chExt cx="3631680" cy="673200"/>
          </a:xfrm>
        </p:grpSpPr>
        <p:sp>
          <p:nvSpPr>
            <p:cNvPr id="323" name="CustomShape 3"/>
            <p:cNvSpPr/>
            <p:nvPr/>
          </p:nvSpPr>
          <p:spPr>
            <a:xfrm>
              <a:off x="3659400" y="4659840"/>
              <a:ext cx="363168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M.Sc. Nelly Nicaise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6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Nyeck Mbialeu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  <a:p>
              <a:pPr marL="360" algn="ctr" defTabSz="914400">
                <a:lnSpc>
                  <a:spcPct val="100000"/>
                </a:lnSpc>
                <a:spcBef>
                  <a:spcPts val="360"/>
                </a:spcBef>
              </a:pPr>
              <a:r>
                <a:rPr b="0" lang="de-DE" sz="1200" spc="-1" strike="noStrike">
                  <a:solidFill>
                    <a:srgbClr val="595959"/>
                  </a:solidFill>
                  <a:latin typeface="DejaVu Sans"/>
                  <a:ea typeface="DejaVu Sans"/>
                </a:rPr>
                <a:t>nelly.nicaise.nyeck.mbialeu@tu-clausthal.de</a:t>
              </a:r>
              <a:endParaRPr b="0" lang="en-GB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24" name="Grafik 11" descr=""/>
          <p:cNvPicPr/>
          <p:nvPr/>
        </p:nvPicPr>
        <p:blipFill>
          <a:blip r:embed="rId2"/>
          <a:srcRect l="10676" t="0" r="11696" b="0"/>
          <a:stretch/>
        </p:blipFill>
        <p:spPr>
          <a:xfrm>
            <a:off x="8072280" y="2490120"/>
            <a:ext cx="1690200" cy="2168280"/>
          </a:xfrm>
          <a:prstGeom prst="rect">
            <a:avLst/>
          </a:prstGeom>
          <a:ln w="0"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6375240" y="4662720"/>
            <a:ext cx="522072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 defTabSz="914400">
              <a:lnSpc>
                <a:spcPct val="100000"/>
              </a:lnSpc>
              <a:spcBef>
                <a:spcPts val="360"/>
              </a:spcBef>
            </a:pPr>
            <a:r>
              <a:rPr b="0" lang="en-GB" sz="1600" spc="-1" strike="noStrike">
                <a:solidFill>
                  <a:srgbClr val="595959"/>
                </a:solidFill>
                <a:latin typeface="DejaVu Sans"/>
                <a:ea typeface="DejaVu Sans"/>
              </a:rPr>
              <a:t>M.Sc. Anant Sujatanagarjuna</a:t>
            </a:r>
            <a:br>
              <a:rPr sz="1600"/>
            </a:br>
            <a:r>
              <a:rPr b="0" lang="en-GB" sz="1200" spc="-1" strike="noStrike">
                <a:solidFill>
                  <a:srgbClr val="595959"/>
                </a:solidFill>
                <a:latin typeface="DejaVu Sans"/>
                <a:ea typeface="DejaVu Sans"/>
              </a:rPr>
              <a:t>anant.sujatanagarjuna@tu-clausthal.de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rcRect l="20030" t="7039" r="23520" b="0"/>
          <a:stretch/>
        </p:blipFill>
        <p:spPr>
          <a:xfrm>
            <a:off x="4647600" y="2520000"/>
            <a:ext cx="1831680" cy="201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19200" y="121392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merging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echnologies for the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ircular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conomy → </a:t>
            </a:r>
            <a:r>
              <a:rPr b="1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focus: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Intersection of IT and sustainability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Self-organized, decentralized and distributed systems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Machine-to-Everything Economy (M2X Economy)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 courses: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Requirements Engineering (WS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Emerging Technologies for the Circular Economy (SS – M.Sc.)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ffffff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Research Group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ETCE Website – </a:t>
            </a:r>
            <a:r>
              <a:rPr b="0" lang="de-DE" sz="20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de-DE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material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Theses/project topics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research in action: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ZDF documentary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3200" defTabSz="914400">
              <a:lnSpc>
                <a:spcPct val="100000"/>
              </a:lnSpc>
              <a:spcBef>
                <a:spcPts val="1009"/>
              </a:spcBef>
              <a:buClr>
                <a:srgbClr val="008c4f"/>
              </a:buClr>
              <a:buSzPct val="45000"/>
              <a:buFont typeface="Arial"/>
              <a:buChar char="—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Klartext Preis 2020 (German)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3200" algn="ctr"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want join us? Write us an email!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3200" algn="ctr" defTabSz="914400">
              <a:lnSpc>
                <a:spcPct val="90000"/>
              </a:lnSpc>
              <a:spcBef>
                <a:spcPts val="100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benjamin.leiding@tu-clausthal.de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Content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Basics of climate change, environmental pollution, and dwindling non-renewable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 to the circular economy, sustainability, and related concepts (biocapacity, etc.)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goals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Feedback loops and tipping points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Implications of closed systems with a finite supply of resources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Technology-focused and technology-critical approaches towards sustainability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Societies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42880" y="721800"/>
            <a:ext cx="10350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Learning Outcome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1800" y="1709280"/>
            <a:ext cx="8217360" cy="434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609480" y="1769400"/>
            <a:ext cx="10580400" cy="48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Understanding the concept of a circular economy, sustainability, and related concepts (biocapacity, etc.).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Gain a basic understanding of causes, dimensions, and the characterization of climate change, environmental pollution, and dwindling non-renewable resources.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Being able to make high-level, transdisciplinary assessments of decisions and measures in a social, economic, and political context.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0600" defTabSz="914400">
              <a:lnSpc>
                <a:spcPct val="90000"/>
              </a:lnSpc>
              <a:spcBef>
                <a:spcPts val="1009"/>
              </a:spcBef>
              <a:buClr>
                <a:srgbClr val="008c4f"/>
              </a:buClr>
              <a:buSzPct val="80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ability to critically assess upcoming technological solutions enabling/facilitating sustainability and the circular economy.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Plan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2" name="Table 1"/>
          <p:cNvGraphicFramePr/>
          <p:nvPr/>
        </p:nvGraphicFramePr>
        <p:xfrm>
          <a:off x="442080" y="1564920"/>
          <a:ext cx="10181160" cy="4811400"/>
        </p:xfrm>
        <a:graphic>
          <a:graphicData uri="http://schemas.openxmlformats.org/drawingml/2006/table">
            <a:tbl>
              <a:tblPr/>
              <a:tblGrid>
                <a:gridCol w="1497240"/>
                <a:gridCol w="8684280"/>
              </a:tblGrid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Date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1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Lecture Title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30.10.2024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L00 – Organisation 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L01 – Introduction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06.11.2024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L02 – Challenges I – Climate Change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13.11.2024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L03 – Challenges II – Environmental Pollution and Resources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20.11.2024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L04 – A History of Political (In-) Action </a:t>
                      </a: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27.12.2024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L05 – Overshoot, the Limits to Growth and Planetary Boundaries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04.12.2024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L06 – LifeCycle Assessment (LCA)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11.12.2024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L07 – Ethics and Morals of Sustainability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18.12.2024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L08 – Circular Economy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(Flipped Classroom →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  <a:hlinkClick r:id="rId1"/>
                        </a:rPr>
                        <a:t>MOOC@Home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 + Live Lecture)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08.01.2025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L09 – Circular Societies </a:t>
                      </a:r>
                      <a:r>
                        <a:rPr b="1" lang="en-US" sz="1400" spc="-1" strike="noStrike">
                          <a:solidFill>
                            <a:srgbClr val="008c4f"/>
                          </a:solidFill>
                          <a:latin typeface="DejaVu Sans"/>
                          <a:ea typeface="DejaVu Sans"/>
                        </a:rPr>
                        <a:t>(MOOC)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15.01.2025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L10 – Beyond the Circular Economy I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22.01.2025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L11 – </a:t>
                      </a: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Invited Lecture (Gabriel from the CatFarm project)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29.01.2025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L12 – </a:t>
                      </a: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Beyond the Circular Economy II 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Calibri"/>
                        </a:rPr>
                        <a:t>05.02.2025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L13 – Complex Societies and Technology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L14 – Summary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20760">
                <a:tc>
                  <a:txBody>
                    <a:bodyPr lIns="44280" rIns="4428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</a:pPr>
                      <a:r>
                        <a:rPr b="1" lang="de-DE" sz="13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12.02.2025</a:t>
                      </a:r>
                      <a:endParaRPr b="0" lang="en-GB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44280" rIns="44280" anchor="ctr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</a:pPr>
                      <a:r>
                        <a:rPr b="0" lang="de-DE" sz="1400" spc="-1" strike="noStrike">
                          <a:solidFill>
                            <a:schemeClr val="dk1"/>
                          </a:solidFill>
                          <a:latin typeface="DejaVu Sans"/>
                          <a:ea typeface="DejaVu Sans"/>
                        </a:rPr>
                        <a:t>Exam Q&amp;A</a:t>
                      </a:r>
                      <a:endParaRPr b="0" lang="en-GB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44280" marR="442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3" name=""/>
          <p:cNvSpPr/>
          <p:nvPr/>
        </p:nvSpPr>
        <p:spPr>
          <a:xfrm>
            <a:off x="7380000" y="2520000"/>
            <a:ext cx="3058920" cy="359280"/>
          </a:xfrm>
          <a:prstGeom prst="wedgeRectCallout">
            <a:avLst>
              <a:gd name="adj1" fmla="val -88277"/>
              <a:gd name="adj2" fmla="val 84564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oboto"/>
                <a:ea typeface="DejaVu Sans"/>
              </a:rPr>
              <a:t>MOOC == Watch@Home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</TotalTime>
  <Application>LibreOffice/24.2.6.2$Linux_X86_64 LibreOffice_project/420$Build-2</Application>
  <AppVersion>15.0000</AppVersion>
  <Words>1470</Words>
  <Paragraphs>207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2024-10-27T11:55:53Z</cp:lastPrinted>
  <dcterms:modified xsi:type="dcterms:W3CDTF">2024-10-27T18:59:42Z</dcterms:modified>
  <cp:revision>3192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